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4"/>
  </p:notesMasterIdLst>
  <p:sldIdLst>
    <p:sldId id="331" r:id="rId2"/>
    <p:sldId id="337" r:id="rId3"/>
    <p:sldId id="335" r:id="rId4"/>
    <p:sldId id="336" r:id="rId5"/>
    <p:sldId id="339" r:id="rId6"/>
    <p:sldId id="341" r:id="rId7"/>
    <p:sldId id="386" r:id="rId8"/>
    <p:sldId id="387" r:id="rId9"/>
    <p:sldId id="346" r:id="rId10"/>
    <p:sldId id="347" r:id="rId11"/>
    <p:sldId id="348" r:id="rId12"/>
    <p:sldId id="350" r:id="rId13"/>
    <p:sldId id="356" r:id="rId14"/>
    <p:sldId id="352" r:id="rId15"/>
    <p:sldId id="353" r:id="rId16"/>
    <p:sldId id="388" r:id="rId17"/>
    <p:sldId id="358" r:id="rId18"/>
    <p:sldId id="389" r:id="rId19"/>
    <p:sldId id="373" r:id="rId20"/>
    <p:sldId id="340" r:id="rId21"/>
    <p:sldId id="390" r:id="rId22"/>
    <p:sldId id="385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cumin Pro SemiCondensed" panose="020B0604020202020204" charset="0"/>
      <p:regular r:id="rId29"/>
      <p:bold r:id="rId30"/>
      <p:italic r:id="rId31"/>
      <p:boldItalic r:id="rId32"/>
    </p:embeddedFont>
    <p:embeddedFont>
      <p:font typeface="Wild West Icons" panose="020B0604020202020204" charset="0"/>
      <p:regular r:id="rId33"/>
    </p:embeddedFont>
    <p:embeddedFont>
      <p:font typeface="Go 2 Old Western" panose="020B0604020202020204" charset="0"/>
      <p:regular r:id="rId34"/>
      <p: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3110"/>
    <a:srgbClr val="52220B"/>
    <a:srgbClr val="7E7B42"/>
    <a:srgbClr val="6B4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43942-824C-4C85-BB4A-3AD7B7E507BC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AB17D-FF93-4D93-BCA6-C5684BC5C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8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2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0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0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5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3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"/>
            <a:ext cx="9144000" cy="106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5292" y="228605"/>
            <a:ext cx="1303100" cy="6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9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8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53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EEB23-5081-4C0A-BF30-0727B3C43467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D350A-A9D2-48CD-ABFB-E60475703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rangelandtrust.org/" TargetMode="External"/><Relationship Id="rId7" Type="http://schemas.openxmlformats.org/officeDocument/2006/relationships/image" Target="../media/image28.png"/><Relationship Id="rId2" Type="http://schemas.openxmlformats.org/officeDocument/2006/relationships/hyperlink" Target="mailto:info@rangelandtrust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66"/>
          <a:stretch/>
        </p:blipFill>
        <p:spPr>
          <a:xfrm rot="21100470">
            <a:off x="333472" y="1742104"/>
            <a:ext cx="3571298" cy="3483248"/>
          </a:xfrm>
          <a:prstGeom prst="rect">
            <a:avLst/>
          </a:prstGeom>
          <a:ln w="28575">
            <a:noFill/>
          </a:ln>
          <a:effectLst>
            <a:softEdge rad="889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64821" y="508000"/>
            <a:ext cx="5305805" cy="579966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50"/>
              </a:lnSpc>
              <a:spcBef>
                <a:spcPts val="450"/>
              </a:spcBef>
            </a:pPr>
            <a:r>
              <a:rPr lang="en-US" sz="4500" dirty="0">
                <a:solidFill>
                  <a:srgbClr val="52220B"/>
                </a:solidFill>
                <a:latin typeface="Go 2 Old Western" panose="02000500000000000000" pitchFamily="2" charset="0"/>
              </a:rPr>
              <a:t>Conservation Easement</a:t>
            </a: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4500" dirty="0">
              <a:solidFill>
                <a:srgbClr val="52220B"/>
              </a:solidFill>
              <a:latin typeface="Go 2 Old Western" panose="02000500000000000000" pitchFamily="2" charset="0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r>
              <a:rPr lang="en-US" sz="4500" dirty="0">
                <a:solidFill>
                  <a:srgbClr val="52220B"/>
                </a:solidFill>
                <a:latin typeface="Go 2 Old Western" panose="02000500000000000000" pitchFamily="2" charset="0"/>
              </a:rPr>
              <a:t> Project Tracking</a:t>
            </a: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1800" dirty="0">
              <a:solidFill>
                <a:srgbClr val="7E7B42"/>
              </a:solidFill>
              <a:latin typeface="Acumin Pro SemiCondensed" panose="020B0506020202020204" pitchFamily="34" charset="0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r>
              <a:rPr lang="en-US" sz="2100" b="1" dirty="0">
                <a:solidFill>
                  <a:srgbClr val="52220B"/>
                </a:solidFill>
                <a:latin typeface="Acumin Pro SemiCondensed" panose="020B0506020202020204" pitchFamily="34" charset="0"/>
              </a:rPr>
              <a:t>A KEY TO PROJECT SUCCESS</a:t>
            </a: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2100" b="1" dirty="0">
              <a:solidFill>
                <a:srgbClr val="52220B"/>
              </a:solidFill>
              <a:latin typeface="Acumin Pro SemiCondensed" panose="020B0506020202020204" pitchFamily="34" charset="0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r>
              <a:rPr lang="en-US" sz="2100" dirty="0">
                <a:solidFill>
                  <a:srgbClr val="7E7B42"/>
                </a:solidFill>
                <a:latin typeface="+mn-lt"/>
              </a:rPr>
              <a:t>Michael Delbar, COO</a:t>
            </a: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2100" dirty="0">
              <a:solidFill>
                <a:srgbClr val="7E7B42"/>
              </a:solidFill>
              <a:latin typeface="+mn-lt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2100" dirty="0">
              <a:solidFill>
                <a:srgbClr val="7E7B42"/>
              </a:solidFill>
              <a:latin typeface="+mn-lt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2100" dirty="0">
              <a:solidFill>
                <a:srgbClr val="7E7B42"/>
              </a:solidFill>
              <a:latin typeface="+mn-lt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r>
              <a:rPr lang="en-US" sz="2100" b="1" dirty="0">
                <a:solidFill>
                  <a:srgbClr val="52220B"/>
                </a:solidFill>
                <a:latin typeface="+mn-lt"/>
              </a:rPr>
              <a:t>California Council of Land Trusts</a:t>
            </a:r>
            <a:endParaRPr lang="en-US" sz="2100" dirty="0">
              <a:solidFill>
                <a:srgbClr val="7E7B42"/>
              </a:solidFill>
              <a:latin typeface="+mn-lt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r>
              <a:rPr lang="en-US" sz="1800" dirty="0">
                <a:solidFill>
                  <a:srgbClr val="52220B"/>
                </a:solidFill>
                <a:latin typeface="+mn-lt"/>
              </a:rPr>
              <a:t>March 7, 2018</a:t>
            </a:r>
            <a:endParaRPr lang="en-US" sz="7200" dirty="0">
              <a:solidFill>
                <a:srgbClr val="52220B"/>
              </a:solidFill>
              <a:latin typeface="Wild West Icons" panose="02000500000000000000" pitchFamily="2" charset="0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1800" dirty="0">
              <a:solidFill>
                <a:srgbClr val="52220B"/>
              </a:solidFill>
              <a:latin typeface="Acumin Pro SemiCondensed" panose="020B0506020202020204" pitchFamily="34" charset="0"/>
            </a:endParaRPr>
          </a:p>
          <a:p>
            <a:pPr>
              <a:lnSpc>
                <a:spcPts val="2250"/>
              </a:lnSpc>
              <a:spcBef>
                <a:spcPts val="450"/>
              </a:spcBef>
            </a:pPr>
            <a:endParaRPr lang="en-US" sz="1800" dirty="0">
              <a:solidFill>
                <a:srgbClr val="52220B"/>
              </a:solidFill>
              <a:latin typeface="Acumin Pro SemiCondensed" panose="020B0506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20" y="3889866"/>
            <a:ext cx="2195006" cy="7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r="1841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latin typeface="Go 2 Old Western" panose="02000500000000000000" pitchFamily="2" charset="0"/>
              </a:rPr>
              <a:t>INITIAL STEPS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Final Decision   </a:t>
            </a:r>
          </a:p>
          <a:p>
            <a:r>
              <a:rPr lang="en-US" sz="3000" dirty="0">
                <a:solidFill>
                  <a:srgbClr val="52220B"/>
                </a:solidFill>
              </a:rPr>
              <a:t>     </a:t>
            </a:r>
            <a:r>
              <a:rPr lang="en-US" sz="3000" dirty="0">
                <a:solidFill>
                  <a:srgbClr val="6B4B20"/>
                </a:solidFill>
              </a:rPr>
              <a:t>made by...</a:t>
            </a:r>
          </a:p>
          <a:p>
            <a:pPr algn="ctr"/>
            <a:r>
              <a:rPr lang="en-US" sz="3600" dirty="0">
                <a:solidFill>
                  <a:srgbClr val="7E7B42"/>
                </a:solidFill>
                <a:latin typeface="+mj-lt"/>
              </a:rPr>
              <a:t>Board of Directors</a:t>
            </a:r>
            <a:endParaRPr lang="en-US" sz="3600" i="1" dirty="0">
              <a:solidFill>
                <a:srgbClr val="7E7B42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810" y="4889659"/>
            <a:ext cx="4540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Typically at least one Director is familiar with ranch or family</a:t>
            </a:r>
          </a:p>
        </p:txBody>
      </p:sp>
    </p:spTree>
    <p:extLst>
      <p:ext uri="{BB962C8B-B14F-4D97-AF65-F5344CB8AC3E}">
        <p14:creationId xmlns:p14="http://schemas.microsoft.com/office/powerpoint/2010/main" val="203060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600" b="1" dirty="0">
                <a:latin typeface="Go 2 Old Western" panose="02000500000000000000" pitchFamily="2" charset="0"/>
              </a:rPr>
              <a:t>SIMULTANEOUS ACTIONS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r="2981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5738" y="2428875"/>
            <a:ext cx="3701653" cy="2830116"/>
          </a:xfrm>
        </p:spPr>
        <p:txBody>
          <a:bodyPr>
            <a:normAutofit fontScale="92500"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Depending on  type of</a:t>
            </a:r>
          </a:p>
          <a:p>
            <a:r>
              <a:rPr lang="en-US" sz="3000" dirty="0">
                <a:solidFill>
                  <a:srgbClr val="52220B"/>
                </a:solidFill>
              </a:rPr>
              <a:t>conservation easement:</a:t>
            </a:r>
          </a:p>
          <a:p>
            <a:r>
              <a:rPr lang="en-US" sz="3500" dirty="0">
                <a:solidFill>
                  <a:srgbClr val="52220B"/>
                </a:solidFill>
                <a:latin typeface="+mj-lt"/>
              </a:rPr>
              <a:t>	</a:t>
            </a:r>
            <a:r>
              <a:rPr lang="en-US" sz="3500" dirty="0">
                <a:solidFill>
                  <a:srgbClr val="773110"/>
                </a:solidFill>
                <a:latin typeface="+mj-lt"/>
              </a:rPr>
              <a:t>-Purchased</a:t>
            </a:r>
          </a:p>
          <a:p>
            <a:r>
              <a:rPr lang="en-US" sz="3500" dirty="0">
                <a:solidFill>
                  <a:srgbClr val="773110"/>
                </a:solidFill>
                <a:latin typeface="+mj-lt"/>
              </a:rPr>
              <a:t>	-Donated</a:t>
            </a:r>
          </a:p>
          <a:p>
            <a:r>
              <a:rPr lang="en-US" sz="3500" dirty="0">
                <a:solidFill>
                  <a:srgbClr val="773110"/>
                </a:solidFill>
                <a:latin typeface="+mj-lt"/>
              </a:rPr>
              <a:t>	-Mitigation</a:t>
            </a:r>
          </a:p>
        </p:txBody>
      </p:sp>
    </p:spTree>
    <p:extLst>
      <p:ext uri="{BB962C8B-B14F-4D97-AF65-F5344CB8AC3E}">
        <p14:creationId xmlns:p14="http://schemas.microsoft.com/office/powerpoint/2010/main" val="262252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600" b="1" dirty="0">
                <a:latin typeface="Go 2 Old Western" panose="02000500000000000000" pitchFamily="2" charset="0"/>
              </a:rPr>
              <a:t>SIMULTANEOUS ACTIONS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4"/>
            <a:ext cx="2949178" cy="377652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6B4B20"/>
                </a:solidFill>
              </a:rPr>
              <a:t>Land Transaction Coordinator...</a:t>
            </a:r>
          </a:p>
          <a:p>
            <a:endParaRPr lang="en-US" sz="800" i="1" dirty="0">
              <a:solidFill>
                <a:srgbClr val="52220B"/>
              </a:solidFill>
            </a:endParaRPr>
          </a:p>
          <a:p>
            <a:r>
              <a:rPr lang="en-US" sz="3000" i="1" dirty="0">
                <a:solidFill>
                  <a:srgbClr val="52220B"/>
                </a:solidFill>
              </a:rPr>
              <a:t>Begins drafting</a:t>
            </a:r>
          </a:p>
          <a:p>
            <a:r>
              <a:rPr lang="en-US" sz="3000" dirty="0">
                <a:solidFill>
                  <a:srgbClr val="773110"/>
                </a:solidFill>
              </a:rPr>
              <a:t>	agreements </a:t>
            </a:r>
            <a:r>
              <a:rPr lang="en-US" sz="3000" i="1" dirty="0">
                <a:solidFill>
                  <a:srgbClr val="52220B"/>
                </a:solidFill>
              </a:rPr>
              <a:t>and reviewing</a:t>
            </a:r>
          </a:p>
          <a:p>
            <a:r>
              <a:rPr lang="en-US" sz="3000" i="1" dirty="0">
                <a:solidFill>
                  <a:srgbClr val="52220B"/>
                </a:solidFill>
              </a:rPr>
              <a:t> 	</a:t>
            </a:r>
            <a:r>
              <a:rPr lang="en-US" sz="3000" dirty="0">
                <a:solidFill>
                  <a:srgbClr val="773110"/>
                </a:solidFill>
              </a:rPr>
              <a:t>title docs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1600" y="5051242"/>
            <a:ext cx="45407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Donated easements are donated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by the landowner</a:t>
            </a:r>
          </a:p>
          <a:p>
            <a:pPr algn="r"/>
            <a:r>
              <a:rPr lang="en-US" sz="2100" dirty="0" err="1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er</a:t>
            </a:r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884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600" b="1" dirty="0">
                <a:latin typeface="Go 2 Old Western" panose="02000500000000000000" pitchFamily="2" charset="0"/>
              </a:rPr>
              <a:t>SIMULTANEOUS ACTIONS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7" r="3659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42900" y="2428875"/>
            <a:ext cx="3328988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Grant Manager searches for... </a:t>
            </a:r>
          </a:p>
          <a:p>
            <a:endParaRPr lang="en-US" sz="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i="1" dirty="0">
                <a:solidFill>
                  <a:srgbClr val="773110"/>
                </a:solidFill>
              </a:rPr>
              <a:t>FUNDING SOURCES    </a:t>
            </a:r>
          </a:p>
          <a:p>
            <a:r>
              <a:rPr lang="en-US" sz="2400" i="1" dirty="0">
                <a:solidFill>
                  <a:srgbClr val="52220B"/>
                </a:solidFill>
              </a:rPr>
              <a:t>     </a:t>
            </a:r>
            <a:r>
              <a:rPr lang="en-US" sz="3000" dirty="0">
                <a:solidFill>
                  <a:srgbClr val="52220B"/>
                </a:solidFill>
              </a:rPr>
              <a:t>that </a:t>
            </a:r>
            <a:r>
              <a:rPr lang="en-US" sz="3000" dirty="0">
                <a:solidFill>
                  <a:srgbClr val="7E7B42"/>
                </a:solidFill>
              </a:rPr>
              <a:t>match</a:t>
            </a:r>
            <a:r>
              <a:rPr lang="en-US" sz="3000" dirty="0">
                <a:solidFill>
                  <a:srgbClr val="52220B"/>
                </a:solidFill>
              </a:rPr>
              <a:t> the    </a:t>
            </a:r>
          </a:p>
          <a:p>
            <a:r>
              <a:rPr lang="en-US" sz="3000" dirty="0">
                <a:solidFill>
                  <a:srgbClr val="52220B"/>
                </a:solidFill>
              </a:rPr>
              <a:t>Conservation Values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1888" y="4992519"/>
            <a:ext cx="4540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Standard easements are purchased from the landowner </a:t>
            </a:r>
          </a:p>
        </p:txBody>
      </p:sp>
    </p:spTree>
    <p:extLst>
      <p:ext uri="{BB962C8B-B14F-4D97-AF65-F5344CB8AC3E}">
        <p14:creationId xmlns:p14="http://schemas.microsoft.com/office/powerpoint/2010/main" val="142919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b="14906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600" b="1" dirty="0">
                <a:latin typeface="Go 2 Old Western" panose="02000500000000000000" pitchFamily="2" charset="0"/>
              </a:rPr>
              <a:t>SIMULTANEOUS ACTIONS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4223" y="2293145"/>
            <a:ext cx="3306083" cy="3321294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6B4B20"/>
                </a:solidFill>
              </a:rPr>
              <a:t>Stewardship Manager reviews...</a:t>
            </a:r>
          </a:p>
          <a:p>
            <a:endParaRPr lang="en-US" sz="800" dirty="0">
              <a:solidFill>
                <a:srgbClr val="52220B"/>
              </a:solidFill>
            </a:endParaRPr>
          </a:p>
          <a:p>
            <a:r>
              <a:rPr lang="en-US" sz="2800" i="1" dirty="0">
                <a:solidFill>
                  <a:srgbClr val="773110"/>
                </a:solidFill>
              </a:rPr>
              <a:t>required tasks </a:t>
            </a:r>
            <a:r>
              <a:rPr lang="en-US" sz="2800" i="1" dirty="0">
                <a:solidFill>
                  <a:srgbClr val="52220B"/>
                </a:solidFill>
              </a:rPr>
              <a:t>and </a:t>
            </a:r>
            <a:r>
              <a:rPr lang="en-US" sz="2800" dirty="0">
                <a:solidFill>
                  <a:srgbClr val="52220B"/>
                </a:solidFill>
              </a:rPr>
              <a:t>determines</a:t>
            </a:r>
          </a:p>
          <a:p>
            <a:r>
              <a:rPr lang="en-US" sz="2800" i="1" dirty="0">
                <a:solidFill>
                  <a:srgbClr val="7E7B42"/>
                </a:solidFill>
              </a:rPr>
              <a:t>     Stewardship costs</a:t>
            </a:r>
          </a:p>
          <a:p>
            <a:r>
              <a:rPr lang="en-US" sz="2800" dirty="0">
                <a:solidFill>
                  <a:srgbClr val="52220B"/>
                </a:solidFill>
              </a:rPr>
              <a:t>using Property </a:t>
            </a:r>
          </a:p>
          <a:p>
            <a:r>
              <a:rPr lang="en-US" sz="2800" dirty="0">
                <a:solidFill>
                  <a:srgbClr val="52220B"/>
                </a:solidFill>
              </a:rPr>
              <a:t>Analysis Record (PAR)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5810" y="4481543"/>
            <a:ext cx="45407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a bargain sale is when part of the easement value is funded and part is donated </a:t>
            </a:r>
          </a:p>
        </p:txBody>
      </p:sp>
    </p:spTree>
    <p:extLst>
      <p:ext uri="{BB962C8B-B14F-4D97-AF65-F5344CB8AC3E}">
        <p14:creationId xmlns:p14="http://schemas.microsoft.com/office/powerpoint/2010/main" val="297626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8" r="40358"/>
          <a:stretch>
            <a:fillRect/>
          </a:stretch>
        </p:blipFill>
        <p:spPr>
          <a:xfrm>
            <a:off x="3887391" y="987426"/>
            <a:ext cx="4629150" cy="4873625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600" b="1" dirty="0">
                <a:latin typeface="Go 2 Old Western" panose="02000500000000000000" pitchFamily="2" charset="0"/>
              </a:rPr>
              <a:t>SIMULTANEOUS ACTIONS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5738" y="2428875"/>
            <a:ext cx="3603747" cy="283011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Conservation Director negotiates...</a:t>
            </a:r>
          </a:p>
          <a:p>
            <a:endParaRPr lang="en-US" sz="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i="1" dirty="0">
                <a:solidFill>
                  <a:srgbClr val="773110"/>
                </a:solidFill>
              </a:rPr>
              <a:t>	terms of the</a:t>
            </a:r>
          </a:p>
          <a:p>
            <a:r>
              <a:rPr lang="en-US" sz="2400" dirty="0">
                <a:solidFill>
                  <a:srgbClr val="7E7B42"/>
                </a:solidFill>
              </a:rPr>
              <a:t>CONSERVATION EASEMENT</a:t>
            </a:r>
          </a:p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              </a:t>
            </a:r>
            <a:r>
              <a:rPr lang="en-US" sz="2800" dirty="0">
                <a:solidFill>
                  <a:srgbClr val="52220B"/>
                </a:solidFill>
              </a:rPr>
              <a:t>and completes  legal documents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7391" y="3843933"/>
            <a:ext cx="4629149" cy="1708160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Mitigation easements help to offset expected adverse impacts of development of farmland, habitat, or riparian areas and are paid for by the developer or mitigating group.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0F979A-4A13-4261-ABFB-E9258D7D3CF7}"/>
              </a:ext>
            </a:extLst>
          </p:cNvPr>
          <p:cNvSpPr/>
          <p:nvPr/>
        </p:nvSpPr>
        <p:spPr>
          <a:xfrm>
            <a:off x="3887390" y="987426"/>
            <a:ext cx="4629150" cy="4877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1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8231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861591"/>
            <a:ext cx="3486150" cy="100012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Go 2 Old Western" panose="02000500000000000000" pitchFamily="2" charset="0"/>
              </a:rPr>
              <a:t>SIMULTANEOUS ACTIONS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0038" y="2446460"/>
            <a:ext cx="3371850" cy="2830116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sz="3000" dirty="0">
                <a:solidFill>
                  <a:srgbClr val="52220B"/>
                </a:solidFill>
              </a:rPr>
              <a:t>Landowner encouraged to seek...</a:t>
            </a:r>
          </a:p>
          <a:p>
            <a:r>
              <a:rPr lang="en-US" sz="3000" i="1" dirty="0">
                <a:solidFill>
                  <a:srgbClr val="773110"/>
                </a:solidFill>
              </a:rPr>
              <a:t>     </a:t>
            </a:r>
            <a:r>
              <a:rPr lang="en-US" sz="3000" i="1" dirty="0">
                <a:solidFill>
                  <a:srgbClr val="7E7B42"/>
                </a:solidFill>
              </a:rPr>
              <a:t>Legal</a:t>
            </a:r>
            <a:r>
              <a:rPr lang="en-US" sz="3000" dirty="0">
                <a:solidFill>
                  <a:srgbClr val="7E7B42"/>
                </a:solidFill>
              </a:rPr>
              <a:t> </a:t>
            </a:r>
            <a:r>
              <a:rPr lang="en-US" sz="3000" dirty="0">
                <a:solidFill>
                  <a:srgbClr val="52220B"/>
                </a:solidFill>
              </a:rPr>
              <a:t>and </a:t>
            </a:r>
            <a:r>
              <a:rPr lang="en-US" sz="3000" i="1" dirty="0">
                <a:solidFill>
                  <a:srgbClr val="7E7B42"/>
                </a:solidFill>
              </a:rPr>
              <a:t>Tax     </a:t>
            </a:r>
          </a:p>
          <a:p>
            <a:r>
              <a:rPr lang="en-US" sz="3000" i="1" dirty="0">
                <a:solidFill>
                  <a:srgbClr val="7E7B42"/>
                </a:solidFill>
              </a:rPr>
              <a:t>           Counsel	</a:t>
            </a:r>
            <a:endParaRPr lang="en-US" sz="3000" b="1" i="1" dirty="0">
              <a:solidFill>
                <a:srgbClr val="7E7B42"/>
              </a:solidFill>
            </a:endParaRP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46458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r="1889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9" y="764513"/>
            <a:ext cx="3486150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CLOSURE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	All funding pieces </a:t>
            </a:r>
            <a:r>
              <a:rPr lang="en-US" sz="3000" i="1" dirty="0">
                <a:solidFill>
                  <a:srgbClr val="773110"/>
                </a:solidFill>
              </a:rPr>
              <a:t>assembled</a:t>
            </a:r>
            <a:endParaRPr lang="en-US" sz="3000" i="1" dirty="0">
              <a:solidFill>
                <a:srgbClr val="7E7B42"/>
              </a:solidFill>
            </a:endParaRPr>
          </a:p>
          <a:p>
            <a:endParaRPr lang="en-US" sz="3000" i="1" dirty="0">
              <a:solidFill>
                <a:srgbClr val="7E7B42"/>
              </a:solidFill>
            </a:endParaRPr>
          </a:p>
          <a:p>
            <a:r>
              <a:rPr lang="en-US" sz="3000" dirty="0">
                <a:solidFill>
                  <a:srgbClr val="52220B"/>
                </a:solidFill>
              </a:rPr>
              <a:t>          Conservation  easement terms     </a:t>
            </a:r>
            <a:r>
              <a:rPr lang="en-US" sz="3000" i="1" dirty="0">
                <a:solidFill>
                  <a:srgbClr val="7E7B42"/>
                </a:solidFill>
              </a:rPr>
              <a:t>finalized</a:t>
            </a:r>
            <a:endParaRPr lang="en-US" sz="3000" b="1" i="1" dirty="0">
              <a:solidFill>
                <a:srgbClr val="7E7B42"/>
              </a:solidFill>
            </a:endParaRP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16030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7" r="2973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STEWARDSHIP TAKES OVER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13238" y="2428875"/>
            <a:ext cx="3473833" cy="2830116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sz="3000" dirty="0">
                <a:solidFill>
                  <a:srgbClr val="52220B"/>
                </a:solidFill>
              </a:rPr>
              <a:t>Every project monitored with a...</a:t>
            </a:r>
          </a:p>
          <a:p>
            <a:r>
              <a:rPr lang="en-US" sz="3900" dirty="0">
                <a:solidFill>
                  <a:srgbClr val="6B4B20"/>
                </a:solidFill>
                <a:latin typeface="+mj-lt"/>
              </a:rPr>
              <a:t> </a:t>
            </a:r>
            <a:r>
              <a:rPr lang="en-US" sz="3900" dirty="0">
                <a:solidFill>
                  <a:srgbClr val="7E7B42"/>
                </a:solidFill>
                <a:latin typeface="+mj-lt"/>
              </a:rPr>
              <a:t>‘Boots on the Ground’ </a:t>
            </a:r>
          </a:p>
          <a:p>
            <a:r>
              <a:rPr lang="en-US" sz="3000" dirty="0">
                <a:solidFill>
                  <a:srgbClr val="773110"/>
                </a:solidFill>
              </a:rPr>
              <a:t>	</a:t>
            </a:r>
            <a:r>
              <a:rPr lang="en-US" sz="3000" i="1" dirty="0">
                <a:solidFill>
                  <a:srgbClr val="773110"/>
                </a:solidFill>
              </a:rPr>
              <a:t>approach</a:t>
            </a:r>
            <a:endParaRPr lang="en-US" sz="3000" b="1" i="1" dirty="0">
              <a:solidFill>
                <a:srgbClr val="773110"/>
              </a:solidFill>
            </a:endParaRP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7391" y="4152891"/>
            <a:ext cx="4629469" cy="738664"/>
          </a:xfrm>
          <a:prstGeom prst="rect">
            <a:avLst/>
          </a:prstGeom>
          <a:solidFill>
            <a:schemeClr val="bg1">
              <a:lumMod val="1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Maintains relationship with landowner</a:t>
            </a:r>
          </a:p>
          <a:p>
            <a:pPr algn="r"/>
            <a:r>
              <a:rPr lang="en-US" sz="2100" dirty="0">
                <a:solidFill>
                  <a:schemeClr val="bg1"/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3023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STEWARDSHIP TAKES OVER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sz="3000" dirty="0">
                <a:solidFill>
                  <a:srgbClr val="52220B"/>
                </a:solidFill>
              </a:rPr>
              <a:t>Monitoring Reports</a:t>
            </a:r>
          </a:p>
          <a:p>
            <a:r>
              <a:rPr lang="en-US" sz="3000" i="1" dirty="0">
                <a:solidFill>
                  <a:srgbClr val="7E7B42"/>
                </a:solidFill>
              </a:rPr>
              <a:t>completed </a:t>
            </a:r>
            <a:r>
              <a:rPr lang="en-US" sz="3000" dirty="0">
                <a:solidFill>
                  <a:srgbClr val="52220B"/>
                </a:solidFill>
              </a:rPr>
              <a:t>and 	</a:t>
            </a:r>
            <a:r>
              <a:rPr lang="en-US" sz="3000" i="1" dirty="0">
                <a:solidFill>
                  <a:srgbClr val="773110"/>
                </a:solidFill>
              </a:rPr>
              <a:t>distributed</a:t>
            </a:r>
            <a:r>
              <a:rPr lang="en-US" sz="3000" i="1" dirty="0">
                <a:solidFill>
                  <a:srgbClr val="7E7B42"/>
                </a:solidFill>
              </a:rPr>
              <a:t> </a:t>
            </a:r>
            <a:endParaRPr lang="en-US" sz="3000" b="1" i="1" dirty="0">
              <a:solidFill>
                <a:srgbClr val="7E7B42"/>
              </a:solidFill>
            </a:endParaRP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22414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ABOUT</a:t>
            </a:r>
            <a:br>
              <a:rPr lang="en-US" sz="3300" b="1" dirty="0">
                <a:latin typeface="Go 2 Old Western" panose="02000500000000000000" pitchFamily="2" charset="0"/>
              </a:rPr>
            </a:br>
            <a:endParaRPr lang="en-US" sz="3300" dirty="0">
              <a:latin typeface="Go 2 Old Western" panose="02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8" y="2202239"/>
            <a:ext cx="2859266" cy="993770"/>
          </a:xfrm>
          <a:prstGeom prst="rect">
            <a:avLst/>
          </a:prstGeom>
        </p:spPr>
      </p:pic>
      <p:pic>
        <p:nvPicPr>
          <p:cNvPr id="5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t="5584" r="2856" b="5584"/>
          <a:stretch/>
        </p:blipFill>
        <p:spPr>
          <a:xfrm>
            <a:off x="3887391" y="987426"/>
            <a:ext cx="4572000" cy="4873625"/>
          </a:xfrm>
        </p:spPr>
      </p:pic>
      <p:sp>
        <p:nvSpPr>
          <p:cNvPr id="8" name="TextBox 7"/>
          <p:cNvSpPr txBox="1"/>
          <p:nvPr/>
        </p:nvSpPr>
        <p:spPr>
          <a:xfrm>
            <a:off x="3887390" y="4797326"/>
            <a:ext cx="457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Founded in 1998 by members of </a:t>
            </a:r>
          </a:p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California Cattlemen’s Association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4365A-E124-4169-BE7B-1034BC39D7A5}"/>
              </a:ext>
            </a:extLst>
          </p:cNvPr>
          <p:cNvSpPr/>
          <p:nvPr/>
        </p:nvSpPr>
        <p:spPr>
          <a:xfrm>
            <a:off x="292895" y="3311661"/>
            <a:ext cx="3763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000" dirty="0">
              <a:solidFill>
                <a:srgbClr val="52220B"/>
              </a:solidFill>
            </a:endParaRPr>
          </a:p>
          <a:p>
            <a:pPr lvl="0"/>
            <a:r>
              <a:rPr lang="en-US" sz="3200" dirty="0">
                <a:solidFill>
                  <a:srgbClr val="52220B"/>
                </a:solidFill>
              </a:rPr>
              <a:t>2018 is our... </a:t>
            </a:r>
          </a:p>
          <a:p>
            <a:pPr lvl="0"/>
            <a:r>
              <a:rPr lang="en-US" sz="3600" dirty="0">
                <a:solidFill>
                  <a:srgbClr val="52220B"/>
                </a:solidFill>
              </a:rPr>
              <a:t>	</a:t>
            </a:r>
            <a:r>
              <a:rPr lang="en-US" sz="4400" dirty="0">
                <a:solidFill>
                  <a:srgbClr val="7E7B42"/>
                </a:solidFill>
                <a:latin typeface="+mj-lt"/>
              </a:rPr>
              <a:t>20</a:t>
            </a:r>
            <a:r>
              <a:rPr lang="en-US" sz="4400" baseline="30000" dirty="0">
                <a:solidFill>
                  <a:srgbClr val="7E7B42"/>
                </a:solidFill>
                <a:latin typeface="+mj-lt"/>
              </a:rPr>
              <a:t>th </a:t>
            </a:r>
            <a:r>
              <a:rPr lang="en-US" sz="4400" dirty="0">
                <a:solidFill>
                  <a:srgbClr val="7E7B42"/>
                </a:solidFill>
                <a:latin typeface="+mj-lt"/>
              </a:rPr>
              <a:t>Anniversary</a:t>
            </a:r>
          </a:p>
          <a:p>
            <a:pPr lvl="0"/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687663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9" r="3241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Go 2 Old Western" panose="02000500000000000000" pitchFamily="2" charset="0"/>
              </a:rPr>
              <a:t>KEEPING TRACK</a:t>
            </a:r>
            <a:br>
              <a:rPr lang="en-US" sz="3300" b="1" dirty="0">
                <a:latin typeface="Go 2 Old Western" panose="02000500000000000000" pitchFamily="2" charset="0"/>
              </a:rPr>
            </a:b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Enter </a:t>
            </a:r>
          </a:p>
          <a:p>
            <a:r>
              <a:rPr lang="en-US" sz="5400" dirty="0">
                <a:solidFill>
                  <a:srgbClr val="7E7B42"/>
                </a:solidFill>
                <a:latin typeface="+mj-lt"/>
              </a:rPr>
              <a:t>LANDSCAPE</a:t>
            </a:r>
          </a:p>
          <a:p>
            <a:pPr algn="r"/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Land Conservation Software</a:t>
            </a:r>
          </a:p>
        </p:txBody>
      </p:sp>
    </p:spTree>
    <p:extLst>
      <p:ext uri="{BB962C8B-B14F-4D97-AF65-F5344CB8AC3E}">
        <p14:creationId xmlns:p14="http://schemas.microsoft.com/office/powerpoint/2010/main" val="29493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b="14906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4400" dirty="0">
                <a:latin typeface="Go 2 Old Western" panose="02000500000000000000" pitchFamily="2" charset="0"/>
              </a:rPr>
              <a:t>KEEPING TRACK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 fontScale="92500"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Web-based platform tracks projects from</a:t>
            </a: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000" i="1" dirty="0">
                <a:solidFill>
                  <a:srgbClr val="7E7B42"/>
                </a:solidFill>
              </a:rPr>
              <a:t>application</a:t>
            </a:r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</a:t>
            </a: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en-US" sz="3000" dirty="0">
                <a:solidFill>
                  <a:srgbClr val="52220B"/>
                </a:solidFill>
              </a:rPr>
              <a:t>through</a:t>
            </a:r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sz="3000" i="1" dirty="0">
                <a:solidFill>
                  <a:schemeClr val="accent4">
                    <a:lumMod val="50000"/>
                  </a:schemeClr>
                </a:solidFill>
              </a:rPr>
              <a:t>           </a:t>
            </a:r>
            <a:r>
              <a:rPr lang="en-US" sz="3000" i="1" dirty="0">
                <a:solidFill>
                  <a:srgbClr val="773110"/>
                </a:solidFill>
              </a:rPr>
              <a:t>stewardship</a:t>
            </a:r>
          </a:p>
        </p:txBody>
      </p:sp>
    </p:spTree>
    <p:extLst>
      <p:ext uri="{BB962C8B-B14F-4D97-AF65-F5344CB8AC3E}">
        <p14:creationId xmlns:p14="http://schemas.microsoft.com/office/powerpoint/2010/main" val="275315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888" y="1502228"/>
            <a:ext cx="7886700" cy="143691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3888" y="4139185"/>
            <a:ext cx="7886700" cy="1368982"/>
          </a:xfrm>
        </p:spPr>
        <p:txBody>
          <a:bodyPr/>
          <a:lstStyle/>
          <a:p>
            <a:r>
              <a:rPr lang="en-US" dirty="0">
                <a:hlinkClick r:id="rId2"/>
              </a:rPr>
              <a:t>info@rangelandtrust.org</a:t>
            </a:r>
            <a:endParaRPr lang="en-US" dirty="0"/>
          </a:p>
          <a:p>
            <a:r>
              <a:rPr lang="en-US" dirty="0">
                <a:hlinkClick r:id="rId3"/>
              </a:rPr>
              <a:t>www.rangelandtrust.org</a:t>
            </a:r>
            <a:endParaRPr lang="en-US" dirty="0"/>
          </a:p>
          <a:p>
            <a:r>
              <a:rPr lang="en-US" dirty="0"/>
              <a:t>Follow us: @</a:t>
            </a:r>
            <a:r>
              <a:rPr lang="en-US" dirty="0" err="1"/>
              <a:t>RangelandTrust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8258" y="5508167"/>
            <a:ext cx="8535807" cy="1077587"/>
            <a:chOff x="468086" y="5508167"/>
            <a:chExt cx="8535807" cy="10775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86" y="5508171"/>
              <a:ext cx="1077583" cy="107758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642" y="5508170"/>
              <a:ext cx="1077583" cy="10775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198" y="5508168"/>
              <a:ext cx="1077583" cy="10775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754" y="5508168"/>
              <a:ext cx="1077583" cy="10775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310" y="5508167"/>
              <a:ext cx="1077583" cy="107758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6" y="1077686"/>
            <a:ext cx="4285342" cy="42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43209"/>
          <a:stretch/>
        </p:blipFill>
        <p:spPr>
          <a:xfrm>
            <a:off x="3908694" y="980623"/>
            <a:ext cx="4629150" cy="48736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ABOUT</a:t>
            </a:r>
            <a:br>
              <a:rPr lang="en-US" sz="3300" b="1" dirty="0">
                <a:latin typeface="Go 2 Old Western" panose="02000500000000000000" pitchFamily="2" charset="0"/>
              </a:rPr>
            </a:br>
            <a:endParaRPr lang="en-US" sz="3300" dirty="0">
              <a:latin typeface="Go 2 Old Western" panose="02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8" y="2202239"/>
            <a:ext cx="2859266" cy="993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7390" y="4797326"/>
            <a:ext cx="457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All Directors are members of </a:t>
            </a:r>
          </a:p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California Cattlemen’s Association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A2A2E5-E664-4834-BFB8-7DADB51A0AA5}"/>
              </a:ext>
            </a:extLst>
          </p:cNvPr>
          <p:cNvSpPr/>
          <p:nvPr/>
        </p:nvSpPr>
        <p:spPr>
          <a:xfrm>
            <a:off x="394282" y="3565320"/>
            <a:ext cx="3280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52220B"/>
                </a:solidFill>
              </a:rPr>
              <a:t>Part</a:t>
            </a:r>
            <a:r>
              <a:rPr lang="en-US" sz="3000" dirty="0">
                <a:solidFill>
                  <a:srgbClr val="52220B"/>
                </a:solidFill>
              </a:rPr>
              <a:t> </a:t>
            </a:r>
            <a:r>
              <a:rPr lang="en-US" sz="2000" dirty="0">
                <a:solidFill>
                  <a:srgbClr val="52220B"/>
                </a:solidFill>
              </a:rPr>
              <a:t>of the</a:t>
            </a:r>
            <a:br>
              <a:rPr lang="en-US" sz="3000" dirty="0">
                <a:solidFill>
                  <a:srgbClr val="52220B"/>
                </a:solidFill>
              </a:rPr>
            </a:br>
            <a:r>
              <a:rPr lang="en-US" sz="3000" dirty="0">
                <a:solidFill>
                  <a:srgbClr val="52220B"/>
                </a:solidFill>
              </a:rPr>
              <a:t>	</a:t>
            </a:r>
            <a:r>
              <a:rPr lang="en-US" sz="3600" dirty="0">
                <a:solidFill>
                  <a:srgbClr val="7E7B42"/>
                </a:solidFill>
                <a:latin typeface="+mj-lt"/>
              </a:rPr>
              <a:t>Livestock Industry</a:t>
            </a:r>
            <a:endParaRPr lang="en-US" sz="3600" b="1" dirty="0">
              <a:solidFill>
                <a:srgbClr val="7E7B4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55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ABOUT</a:t>
            </a:r>
            <a:br>
              <a:rPr lang="en-US" sz="3300" b="1" dirty="0">
                <a:latin typeface="Go 2 Old Western" panose="02000500000000000000" pitchFamily="2" charset="0"/>
              </a:rPr>
            </a:br>
            <a:endParaRPr lang="en-US" sz="3300" dirty="0">
              <a:latin typeface="Go 2 Old Western" panose="02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8" y="2202239"/>
            <a:ext cx="2859266" cy="993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7390" y="4797326"/>
            <a:ext cx="457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165100" dist="12700" dir="5400000" algn="ctr" rotWithShape="0">
                    <a:schemeClr val="bg1">
                      <a:lumMod val="10000"/>
                    </a:schemeClr>
                  </a:outerShdw>
                </a:effectLst>
              </a:rPr>
              <a:t>Filled a need in the ranching community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574FF7-7542-4A9A-B006-985AFBDC0EF0}"/>
              </a:ext>
            </a:extLst>
          </p:cNvPr>
          <p:cNvSpPr/>
          <p:nvPr/>
        </p:nvSpPr>
        <p:spPr>
          <a:xfrm>
            <a:off x="292895" y="3757091"/>
            <a:ext cx="328612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7E7B42"/>
                </a:solidFill>
                <a:latin typeface="Go 2 Old Western"/>
              </a:rPr>
              <a:t>317,000 Acres</a:t>
            </a:r>
            <a:r>
              <a:rPr lang="en-US" sz="3600" dirty="0">
                <a:solidFill>
                  <a:srgbClr val="52220B"/>
                </a:solidFill>
                <a:latin typeface="Go 2 Old Western"/>
              </a:rPr>
              <a:t> </a:t>
            </a:r>
            <a:r>
              <a:rPr lang="en-US" sz="3200" dirty="0">
                <a:solidFill>
                  <a:srgbClr val="52220B"/>
                </a:solidFill>
              </a:rPr>
              <a:t>under Conservation Easement</a:t>
            </a:r>
          </a:p>
          <a:p>
            <a:pPr lvl="0" algn="ctr"/>
            <a:endParaRPr lang="en-US" sz="2400" dirty="0">
              <a:solidFill>
                <a:srgbClr val="52220B"/>
              </a:solidFill>
              <a:latin typeface="Go 2 Old Western"/>
            </a:endParaRPr>
          </a:p>
        </p:txBody>
      </p:sp>
    </p:spTree>
    <p:extLst>
      <p:ext uri="{BB962C8B-B14F-4D97-AF65-F5344CB8AC3E}">
        <p14:creationId xmlns:p14="http://schemas.microsoft.com/office/powerpoint/2010/main" val="65034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r="4076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KEEPING TRUST</a:t>
            </a:r>
            <a:br>
              <a:rPr lang="en-US" sz="3300" b="1" dirty="0">
                <a:latin typeface="Go 2 Old Western" panose="02000500000000000000" pitchFamily="2" charset="0"/>
              </a:rPr>
            </a:b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13238" y="2428875"/>
            <a:ext cx="3244361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Over </a:t>
            </a:r>
            <a:r>
              <a:rPr lang="en-US" sz="3000" u="sng" dirty="0">
                <a:solidFill>
                  <a:srgbClr val="52220B"/>
                </a:solidFill>
              </a:rPr>
              <a:t>300,000</a:t>
            </a:r>
            <a:r>
              <a:rPr lang="en-US" sz="3000" dirty="0">
                <a:solidFill>
                  <a:srgbClr val="52220B"/>
                </a:solidFill>
              </a:rPr>
              <a:t> acres</a:t>
            </a:r>
          </a:p>
          <a:p>
            <a:r>
              <a:rPr lang="en-US" sz="3000" dirty="0">
                <a:solidFill>
                  <a:srgbClr val="52220B"/>
                </a:solidFill>
              </a:rPr>
              <a:t>on our...</a:t>
            </a:r>
          </a:p>
          <a:p>
            <a:r>
              <a:rPr lang="en-US" sz="3000" dirty="0">
                <a:solidFill>
                  <a:srgbClr val="52220B"/>
                </a:solidFill>
              </a:rPr>
              <a:t>  </a:t>
            </a:r>
            <a:r>
              <a:rPr lang="en-US" sz="3000" i="1" dirty="0">
                <a:solidFill>
                  <a:srgbClr val="52220B"/>
                </a:solidFill>
              </a:rPr>
              <a:t>    </a:t>
            </a:r>
            <a:r>
              <a:rPr lang="en-US" sz="3000" i="1" dirty="0">
                <a:solidFill>
                  <a:srgbClr val="7E7B42"/>
                </a:solidFill>
              </a:rPr>
              <a:t>ACTIVE</a:t>
            </a:r>
          </a:p>
          <a:p>
            <a:r>
              <a:rPr lang="en-US" sz="3000" dirty="0">
                <a:solidFill>
                  <a:srgbClr val="52220B"/>
                </a:solidFill>
              </a:rPr>
              <a:t>	</a:t>
            </a:r>
            <a:r>
              <a:rPr lang="en-US" sz="3000" dirty="0">
                <a:solidFill>
                  <a:srgbClr val="773110"/>
                </a:solidFill>
              </a:rPr>
              <a:t>Project List</a:t>
            </a:r>
          </a:p>
          <a:p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1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t="6667" r="1235" b="6667"/>
          <a:stretch/>
        </p:blipFill>
        <p:spPr>
          <a:xfrm>
            <a:off x="3887392" y="987425"/>
            <a:ext cx="4480560" cy="47548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latin typeface="Go 2 Old Western" panose="02000500000000000000" pitchFamily="2" charset="0"/>
              </a:rPr>
              <a:t>KEEPING TRACK</a:t>
            </a:r>
            <a:br>
              <a:rPr lang="en-US" sz="3300" b="1" dirty="0">
                <a:latin typeface="Go 2 Old Western" panose="02000500000000000000" pitchFamily="2" charset="0"/>
              </a:rPr>
            </a:b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0" y="2428875"/>
            <a:ext cx="3257551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Landowner</a:t>
            </a:r>
          </a:p>
          <a:p>
            <a:r>
              <a:rPr lang="en-US" sz="3000" dirty="0">
                <a:solidFill>
                  <a:srgbClr val="52220B"/>
                </a:solidFill>
              </a:rPr>
              <a:t>	</a:t>
            </a:r>
            <a:r>
              <a:rPr lang="en-US" sz="3000" dirty="0">
                <a:solidFill>
                  <a:srgbClr val="773110"/>
                </a:solidFill>
              </a:rPr>
              <a:t>makes...</a:t>
            </a:r>
          </a:p>
          <a:p>
            <a:r>
              <a:rPr lang="en-US" sz="3000" i="1" dirty="0">
                <a:solidFill>
                  <a:srgbClr val="7E7B42"/>
                </a:solidFill>
              </a:rPr>
              <a:t>INTITAL CONTACT</a:t>
            </a:r>
          </a:p>
          <a:p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A39B0-B4EB-437F-94DB-08FAF1FEDFE8}"/>
              </a:ext>
            </a:extLst>
          </p:cNvPr>
          <p:cNvSpPr txBox="1"/>
          <p:nvPr/>
        </p:nvSpPr>
        <p:spPr>
          <a:xfrm>
            <a:off x="5029603" y="4843492"/>
            <a:ext cx="3263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All aspects of the process are discussed</a:t>
            </a:r>
          </a:p>
        </p:txBody>
      </p:sp>
    </p:spTree>
    <p:extLst>
      <p:ext uri="{BB962C8B-B14F-4D97-AF65-F5344CB8AC3E}">
        <p14:creationId xmlns:p14="http://schemas.microsoft.com/office/powerpoint/2010/main" val="193310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latin typeface="Go 2 Old Western" panose="02000500000000000000" pitchFamily="2" charset="0"/>
              </a:rPr>
              <a:t>INITIAL STEPS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07939" y="2382311"/>
            <a:ext cx="3379451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Landowner...</a:t>
            </a:r>
          </a:p>
          <a:p>
            <a:r>
              <a:rPr lang="en-US" sz="3000" i="1" dirty="0">
                <a:solidFill>
                  <a:srgbClr val="7E7B42"/>
                </a:solidFill>
              </a:rPr>
              <a:t>completes</a:t>
            </a:r>
            <a:r>
              <a:rPr lang="en-US" sz="3000" dirty="0">
                <a:solidFill>
                  <a:srgbClr val="773110"/>
                </a:solidFill>
              </a:rPr>
              <a:t> </a:t>
            </a:r>
          </a:p>
          <a:p>
            <a:pPr algn="ctr"/>
            <a:r>
              <a:rPr lang="en-US" sz="3000" dirty="0">
                <a:solidFill>
                  <a:srgbClr val="52220B"/>
                </a:solidFill>
              </a:rPr>
              <a:t>and </a:t>
            </a:r>
            <a:r>
              <a:rPr lang="en-US" sz="3000" i="1" dirty="0">
                <a:solidFill>
                  <a:srgbClr val="7E7B42"/>
                </a:solidFill>
              </a:rPr>
              <a:t>submits</a:t>
            </a:r>
            <a:r>
              <a:rPr lang="en-US" sz="3000" dirty="0">
                <a:solidFill>
                  <a:srgbClr val="773110"/>
                </a:solidFill>
              </a:rPr>
              <a:t> </a:t>
            </a:r>
          </a:p>
          <a:p>
            <a:r>
              <a:rPr lang="en-US" sz="3000" dirty="0">
                <a:solidFill>
                  <a:srgbClr val="773110"/>
                </a:solidFill>
              </a:rPr>
              <a:t>detailed application </a:t>
            </a:r>
          </a:p>
          <a:p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7392" y="4612263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Data helps determine possible funding sources </a:t>
            </a:r>
            <a:b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9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r="1841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5" y="1293020"/>
            <a:ext cx="3286125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latin typeface="Go 2 Old Western" panose="02000500000000000000" pitchFamily="2" charset="0"/>
              </a:rPr>
              <a:t>INITIAL STEPS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Staff or Director</a:t>
            </a:r>
          </a:p>
          <a:p>
            <a:r>
              <a:rPr lang="en-US" sz="3000" dirty="0"/>
              <a:t>performs...</a:t>
            </a:r>
          </a:p>
          <a:p>
            <a:r>
              <a:rPr lang="en-US" sz="3000" dirty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en-US" sz="3000" i="1" dirty="0">
                <a:solidFill>
                  <a:srgbClr val="7E7B42"/>
                </a:solidFill>
              </a:rPr>
              <a:t>SITE VISIT</a:t>
            </a:r>
          </a:p>
          <a:p>
            <a:endParaRPr lang="en-US" sz="3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1686" y="4858881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Seeing the ranch first hand</a:t>
            </a:r>
          </a:p>
        </p:txBody>
      </p:sp>
    </p:spTree>
    <p:extLst>
      <p:ext uri="{BB962C8B-B14F-4D97-AF65-F5344CB8AC3E}">
        <p14:creationId xmlns:p14="http://schemas.microsoft.com/office/powerpoint/2010/main" val="128892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1822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1293020"/>
            <a:ext cx="34861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latin typeface="Go 2 Old Western" panose="02000500000000000000" pitchFamily="2" charset="0"/>
              </a:rPr>
              <a:t>INITIAL STEPS</a:t>
            </a:r>
            <a:br>
              <a:rPr lang="en-US" sz="3300" b="1" dirty="0">
                <a:latin typeface="Go 2 Old Western" panose="02000500000000000000" pitchFamily="2" charset="0"/>
              </a:rPr>
            </a:br>
            <a:r>
              <a:rPr lang="en-US" sz="3300" b="1" dirty="0">
                <a:solidFill>
                  <a:srgbClr val="7E7B42"/>
                </a:solidFill>
                <a:latin typeface="Dalliance Flourishes" pitchFamily="50" charset="0"/>
              </a:rPr>
              <a:t>  </a:t>
            </a:r>
            <a:endParaRPr lang="en-US" sz="3300" dirty="0">
              <a:latin typeface="Go 2 Old Western" panose="02000500000000000000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841" y="2428875"/>
            <a:ext cx="2949178" cy="283011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52220B"/>
                </a:solidFill>
              </a:rPr>
              <a:t>Application and</a:t>
            </a:r>
          </a:p>
          <a:p>
            <a:r>
              <a:rPr lang="en-US" sz="3000" dirty="0">
                <a:solidFill>
                  <a:srgbClr val="52220B"/>
                </a:solidFill>
              </a:rPr>
              <a:t>Site Visit Report</a:t>
            </a:r>
          </a:p>
          <a:p>
            <a:r>
              <a:rPr lang="en-US" sz="3000" dirty="0">
                <a:solidFill>
                  <a:srgbClr val="52220B"/>
                </a:solidFill>
              </a:rPr>
              <a:t>reviewed by...</a:t>
            </a:r>
          </a:p>
          <a:p>
            <a:r>
              <a:rPr lang="en-US" sz="3000" i="1" dirty="0">
                <a:solidFill>
                  <a:srgbClr val="7E7B42"/>
                </a:solidFill>
              </a:rPr>
              <a:t>     Conservation  </a:t>
            </a:r>
          </a:p>
          <a:p>
            <a:r>
              <a:rPr lang="en-US" sz="3000" i="1" dirty="0">
                <a:solidFill>
                  <a:srgbClr val="7E7B42"/>
                </a:solidFill>
              </a:rPr>
              <a:t>          Committee</a:t>
            </a:r>
          </a:p>
        </p:txBody>
      </p:sp>
    </p:spTree>
    <p:extLst>
      <p:ext uri="{BB962C8B-B14F-4D97-AF65-F5344CB8AC3E}">
        <p14:creationId xmlns:p14="http://schemas.microsoft.com/office/powerpoint/2010/main" val="2289767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RT">
      <a:dk1>
        <a:srgbClr val="52220B"/>
      </a:dk1>
      <a:lt1>
        <a:srgbClr val="EEE6D5"/>
      </a:lt1>
      <a:dk2>
        <a:srgbClr val="7E7B42"/>
      </a:dk2>
      <a:lt2>
        <a:srgbClr val="E3CEB2"/>
      </a:lt2>
      <a:accent1>
        <a:srgbClr val="7B4F19"/>
      </a:accent1>
      <a:accent2>
        <a:srgbClr val="EA853F"/>
      </a:accent2>
      <a:accent3>
        <a:srgbClr val="BB9E7E"/>
      </a:accent3>
      <a:accent4>
        <a:srgbClr val="CA944C"/>
      </a:accent4>
      <a:accent5>
        <a:srgbClr val="475779"/>
      </a:accent5>
      <a:accent6>
        <a:srgbClr val="5A7109"/>
      </a:accent6>
      <a:hlink>
        <a:srgbClr val="699FC5"/>
      </a:hlink>
      <a:folHlink>
        <a:srgbClr val="954F72"/>
      </a:folHlink>
    </a:clrScheme>
    <a:fontScheme name="CRT">
      <a:majorFont>
        <a:latin typeface="Go 2 Old Western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23709</TotalTime>
  <Words>338</Words>
  <Application>Microsoft Office PowerPoint</Application>
  <PresentationFormat>On-screen Show (4:3)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Arial</vt:lpstr>
      <vt:lpstr>Acumin Pro SemiCondensed</vt:lpstr>
      <vt:lpstr>Dalliance Flourishes</vt:lpstr>
      <vt:lpstr>Wild West Icons</vt:lpstr>
      <vt:lpstr>Go 2 Old Western</vt:lpstr>
      <vt:lpstr>Office Theme</vt:lpstr>
      <vt:lpstr>PowerPoint Presentation</vt:lpstr>
      <vt:lpstr>ABOUT </vt:lpstr>
      <vt:lpstr>ABOUT </vt:lpstr>
      <vt:lpstr>ABOUT </vt:lpstr>
      <vt:lpstr>KEEPING TRUST </vt:lpstr>
      <vt:lpstr>KEEPING TRACK </vt:lpstr>
      <vt:lpstr>  INITIAL STEPS  </vt:lpstr>
      <vt:lpstr>  INITIAL STEPS  </vt:lpstr>
      <vt:lpstr>    INITIAL STEPS   </vt:lpstr>
      <vt:lpstr>    INITIAL STEPS   </vt:lpstr>
      <vt:lpstr>  SIMULTANEOUS ACTIONS  </vt:lpstr>
      <vt:lpstr>  SIMULTANEOUS ACTIONS  </vt:lpstr>
      <vt:lpstr>  SIMULTANEOUS ACTIONS  </vt:lpstr>
      <vt:lpstr>  SIMULTANEOUS ACTIONS  </vt:lpstr>
      <vt:lpstr>  SIMULTANEOUS ACTIONS  </vt:lpstr>
      <vt:lpstr>SIMULTANEOUS ACTIONS</vt:lpstr>
      <vt:lpstr>CLOSURE</vt:lpstr>
      <vt:lpstr>STEWARDSHIP TAKES OVER</vt:lpstr>
      <vt:lpstr>STEWARDSHIP TAKES OVER</vt:lpstr>
      <vt:lpstr>KEEPING TRACK </vt:lpstr>
      <vt:lpstr>  KEEPING TRACK 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Schaefer</dc:creator>
  <cp:lastModifiedBy>Grace VohdenSnead</cp:lastModifiedBy>
  <cp:revision>244</cp:revision>
  <cp:lastPrinted>2016-01-24T02:39:25Z</cp:lastPrinted>
  <dcterms:created xsi:type="dcterms:W3CDTF">2014-11-05T00:22:07Z</dcterms:created>
  <dcterms:modified xsi:type="dcterms:W3CDTF">2018-03-15T16:54:30Z</dcterms:modified>
</cp:coreProperties>
</file>